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3" r:id="rId4"/>
    <p:sldId id="274" r:id="rId5"/>
    <p:sldId id="276" r:id="rId6"/>
    <p:sldId id="275" r:id="rId7"/>
    <p:sldId id="281" r:id="rId8"/>
    <p:sldId id="280" r:id="rId9"/>
    <p:sldId id="279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57" r:id="rId18"/>
    <p:sldId id="258" r:id="rId19"/>
    <p:sldId id="260" r:id="rId20"/>
    <p:sldId id="272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71" r:id="rId29"/>
    <p:sldId id="294" r:id="rId30"/>
    <p:sldId id="295" r:id="rId31"/>
    <p:sldId id="296" r:id="rId32"/>
    <p:sldId id="297" r:id="rId33"/>
    <p:sldId id="278" r:id="rId34"/>
    <p:sldId id="277" r:id="rId35"/>
    <p:sldId id="289" r:id="rId3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02B5F9"/>
    <a:srgbClr val="A72B31"/>
    <a:srgbClr val="D1D1D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1" autoAdjust="0"/>
    <p:restoredTop sz="94737" autoAdjust="0"/>
  </p:normalViewPr>
  <p:slideViewPr>
    <p:cSldViewPr showGuides="1">
      <p:cViewPr>
        <p:scale>
          <a:sx n="75" d="100"/>
          <a:sy n="75" d="100"/>
        </p:scale>
        <p:origin x="-1733" y="-221"/>
      </p:cViewPr>
      <p:guideLst>
        <p:guide orient="horz" pos="4020"/>
        <p:guide orient="horz" pos="3566"/>
        <p:guide orient="horz" pos="4156"/>
        <p:guide pos="5012"/>
        <p:guide pos="57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B3C92-3377-494C-B621-9FF2DFE3CD49}" type="datetimeFigureOut">
              <a:rPr lang="sl-SI" smtClean="0"/>
              <a:pPr/>
              <a:t>4.4.2012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AB79B-C871-44A7-A5B7-238ED0B585F5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wmf"/><Relationship Id="rId12" Type="http://schemas.openxmlformats.org/officeDocument/2006/relationships/image" Target="../media/image2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11.wmf"/><Relationship Id="rId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29.wmf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2.wmf"/><Relationship Id="rId12" Type="http://schemas.openxmlformats.org/officeDocument/2006/relationships/image" Target="../media/image32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11" Type="http://schemas.openxmlformats.org/officeDocument/2006/relationships/image" Target="../media/image31.jpeg"/><Relationship Id="rId5" Type="http://schemas.openxmlformats.org/officeDocument/2006/relationships/image" Target="../media/image9.png"/><Relationship Id="rId10" Type="http://schemas.openxmlformats.org/officeDocument/2006/relationships/image" Target="../media/image36.jpeg"/><Relationship Id="rId4" Type="http://schemas.openxmlformats.org/officeDocument/2006/relationships/image" Target="../media/image26.png"/><Relationship Id="rId9" Type="http://schemas.openxmlformats.org/officeDocument/2006/relationships/image" Target="../media/image29.wmf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.png"/><Relationship Id="rId3" Type="http://schemas.openxmlformats.org/officeDocument/2006/relationships/image" Target="../media/image35.jpeg"/><Relationship Id="rId7" Type="http://schemas.openxmlformats.org/officeDocument/2006/relationships/image" Target="../media/image32.wmf"/><Relationship Id="rId12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7.png"/><Relationship Id="rId5" Type="http://schemas.openxmlformats.org/officeDocument/2006/relationships/image" Target="../media/image36.jpeg"/><Relationship Id="rId10" Type="http://schemas.openxmlformats.org/officeDocument/2006/relationships/image" Target="../media/image2.wmf"/><Relationship Id="rId4" Type="http://schemas.openxmlformats.org/officeDocument/2006/relationships/image" Target="../media/image29.wmf"/><Relationship Id="rId9" Type="http://schemas.openxmlformats.org/officeDocument/2006/relationships/image" Target="../media/image11.wmf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3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wmf"/><Relationship Id="rId7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wmf"/><Relationship Id="rId7" Type="http://schemas.openxmlformats.org/officeDocument/2006/relationships/image" Target="../media/image8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wmf"/><Relationship Id="rId7" Type="http://schemas.openxmlformats.org/officeDocument/2006/relationships/image" Target="../media/image8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wmf"/><Relationship Id="rId7" Type="http://schemas.openxmlformats.org/officeDocument/2006/relationships/image" Target="../media/image8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wmf"/><Relationship Id="rId7" Type="http://schemas.openxmlformats.org/officeDocument/2006/relationships/image" Target="../media/image8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avokotnik 28"/>
          <p:cNvSpPr/>
          <p:nvPr/>
        </p:nvSpPr>
        <p:spPr>
          <a:xfrm>
            <a:off x="0" y="0"/>
            <a:ext cx="9144000" cy="27449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Andrej Prpič s.p. – APR Predstavništvo tujih sejmov</a:t>
            </a:r>
          </a:p>
          <a:p>
            <a:pPr algn="ctr"/>
            <a:endParaRPr lang="sl-SI" dirty="0" smtClean="0"/>
          </a:p>
          <a:p>
            <a:pPr algn="ctr"/>
            <a:r>
              <a:rPr lang="sl-SI" sz="3600" dirty="0" smtClean="0"/>
              <a:t>Štirje nosilni stebri</a:t>
            </a:r>
            <a:endParaRPr lang="sl-SI" sz="3600" dirty="0"/>
          </a:p>
        </p:txBody>
      </p:sp>
      <p:pic>
        <p:nvPicPr>
          <p:cNvPr id="11" name="Slika 10" descr="mdd0000_tm01_cmyk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044" y="2168860"/>
            <a:ext cx="1440160" cy="1443960"/>
          </a:xfrm>
          <a:prstGeom prst="rect">
            <a:avLst/>
          </a:prstGeom>
        </p:spPr>
      </p:pic>
      <p:pic>
        <p:nvPicPr>
          <p:cNvPr id="14" name="Slika 13" descr="bvv_c_3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1636" y="2168860"/>
            <a:ext cx="1440160" cy="1440160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-72516" y="3798371"/>
            <a:ext cx="9253028" cy="3394964"/>
            <a:chOff x="-72516" y="3789040"/>
            <a:chExt cx="9253028" cy="3394964"/>
          </a:xfrm>
        </p:grpSpPr>
        <p:pic>
          <p:nvPicPr>
            <p:cNvPr id="19" name="Picture 2" descr="http://0.tqn.com/d/architecture/1/0/j/y/Composite-Colum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72516" y="3789040"/>
              <a:ext cx="2304256" cy="3384590"/>
            </a:xfrm>
            <a:prstGeom prst="rect">
              <a:avLst/>
            </a:prstGeom>
            <a:noFill/>
          </p:spPr>
        </p:pic>
        <p:pic>
          <p:nvPicPr>
            <p:cNvPr id="20" name="Picture 2" descr="http://0.tqn.com/d/architecture/1/0/j/y/Composite-Colum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736" y="3789040"/>
              <a:ext cx="2304256" cy="3384590"/>
            </a:xfrm>
            <a:prstGeom prst="rect">
              <a:avLst/>
            </a:prstGeom>
            <a:noFill/>
          </p:spPr>
        </p:pic>
        <p:pic>
          <p:nvPicPr>
            <p:cNvPr id="21" name="Picture 2" descr="http://0.tqn.com/d/architecture/1/0/j/y/Composite-Colum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1" y="3793104"/>
              <a:ext cx="2304256" cy="3384590"/>
            </a:xfrm>
            <a:prstGeom prst="rect">
              <a:avLst/>
            </a:prstGeom>
            <a:noFill/>
          </p:spPr>
        </p:pic>
        <p:pic>
          <p:nvPicPr>
            <p:cNvPr id="22" name="Picture 2" descr="http://0.tqn.com/d/architecture/1/0/j/y/Composite-Colum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76256" y="3799414"/>
              <a:ext cx="2304256" cy="3384590"/>
            </a:xfrm>
            <a:prstGeom prst="rect">
              <a:avLst/>
            </a:prstGeom>
            <a:noFill/>
          </p:spPr>
        </p:pic>
      </p:grpSp>
      <p:pic>
        <p:nvPicPr>
          <p:cNvPr id="9" name="Slika 8" descr="NM-Logo3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975" y="2966001"/>
            <a:ext cx="2052005" cy="801259"/>
          </a:xfrm>
          <a:prstGeom prst="rect">
            <a:avLst/>
          </a:prstGeom>
        </p:spPr>
      </p:pic>
      <p:pic>
        <p:nvPicPr>
          <p:cNvPr id="27" name="Slika 26" descr="Messe Frankfurt 4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9" y="3057296"/>
            <a:ext cx="2002352" cy="371704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5206708"/>
            <a:ext cx="6948487" cy="133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Slika 5" descr="others_06.jpg"/>
          <p:cNvPicPr>
            <a:picLocks noChangeAspect="1"/>
          </p:cNvPicPr>
          <p:nvPr/>
        </p:nvPicPr>
        <p:blipFill>
          <a:blip r:embed="rId6" cstate="print">
            <a:lum contrast="24000"/>
          </a:blip>
          <a:stretch>
            <a:fillRect/>
          </a:stretch>
        </p:blipFill>
        <p:spPr>
          <a:xfrm>
            <a:off x="-180528" y="-243111"/>
            <a:ext cx="10226520" cy="4860243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pavilon_b_02.jpg"/>
          <p:cNvPicPr>
            <a:picLocks noChangeAspect="1"/>
          </p:cNvPicPr>
          <p:nvPr/>
        </p:nvPicPr>
        <p:blipFill>
          <a:blip r:embed="rId2" cstate="print">
            <a:lum bright="-14000" contrast="28000"/>
          </a:blip>
          <a:stretch>
            <a:fillRect/>
          </a:stretch>
        </p:blipFill>
        <p:spPr>
          <a:xfrm>
            <a:off x="0" y="0"/>
            <a:ext cx="9144000" cy="5661492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pavilon_c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2008" y="0"/>
            <a:ext cx="8028384" cy="5665559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pavilon_e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-36368"/>
            <a:ext cx="9144000" cy="5697616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pavilon_f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7201"/>
            <a:ext cx="9144000" cy="5724922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pavilon_v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252028"/>
            <a:ext cx="9129810" cy="5913276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pavilon_g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49493"/>
            <a:ext cx="9144000" cy="6118917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eec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02" y="-757209"/>
            <a:ext cx="7776864" cy="7893809"/>
          </a:xfrm>
          <a:prstGeom prst="rect">
            <a:avLst/>
          </a:prstGeom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4431" y="638841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2527" y="638841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3811" y="5920646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6379" y="5920646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4933" y="638841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3811" y="5452646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vb 2012 A se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68661"/>
            <a:ext cx="2772308" cy="779171"/>
          </a:xfrm>
          <a:prstGeom prst="rect">
            <a:avLst/>
          </a:prstGeom>
        </p:spPr>
      </p:pic>
      <p:pic>
        <p:nvPicPr>
          <p:cNvPr id="6" name="Slika 5" descr="IBF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1526" y="1662038"/>
            <a:ext cx="1547850" cy="1547850"/>
          </a:xfrm>
          <a:prstGeom prst="rect">
            <a:avLst/>
          </a:prstGeom>
        </p:spPr>
      </p:pic>
      <p:pic>
        <p:nvPicPr>
          <p:cNvPr id="8" name="Slika 7" descr="MOBITEX_201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5523" y="2664626"/>
            <a:ext cx="2736528" cy="480966"/>
          </a:xfrm>
          <a:prstGeom prst="rect">
            <a:avLst/>
          </a:prstGeom>
        </p:spPr>
      </p:pic>
      <p:pic>
        <p:nvPicPr>
          <p:cNvPr id="10" name="Slika 9" descr="SH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14052" y="1672002"/>
            <a:ext cx="1548000" cy="1548000"/>
          </a:xfrm>
          <a:prstGeom prst="rect">
            <a:avLst/>
          </a:prstGeom>
        </p:spPr>
      </p:pic>
      <p:pic>
        <p:nvPicPr>
          <p:cNvPr id="11" name="Slika 10" descr="urbisinves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3987" y="3644354"/>
            <a:ext cx="2444620" cy="1728862"/>
          </a:xfrm>
          <a:prstGeom prst="rect">
            <a:avLst/>
          </a:prstGeom>
        </p:spPr>
      </p:pic>
      <p:pic>
        <p:nvPicPr>
          <p:cNvPr id="12" name="Slika 11" descr="URBIS_technologie_pc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8220" y="3740554"/>
            <a:ext cx="1548000" cy="15480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7050" y="3750652"/>
            <a:ext cx="1548000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jeZBesedilom 17"/>
          <p:cNvSpPr txBox="1"/>
          <p:nvPr/>
        </p:nvSpPr>
        <p:spPr>
          <a:xfrm>
            <a:off x="5310174" y="311892"/>
            <a:ext cx="2492862" cy="577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sl-SI" sz="2000" b="1" dirty="0" smtClean="0">
                <a:latin typeface="+mj-lt"/>
              </a:rPr>
              <a:t>Brno, Češka republika</a:t>
            </a:r>
          </a:p>
          <a:p>
            <a:pPr>
              <a:lnSpc>
                <a:spcPts val="1800"/>
              </a:lnSpc>
            </a:pPr>
            <a:r>
              <a:rPr lang="sl-SI" b="1" dirty="0" smtClean="0"/>
              <a:t>24</a:t>
            </a:r>
            <a:r>
              <a:rPr lang="sl-SI" sz="2400" b="1" dirty="0" smtClean="0"/>
              <a:t>.</a:t>
            </a:r>
            <a:r>
              <a:rPr lang="sl-SI" b="1" dirty="0" smtClean="0"/>
              <a:t> – 27</a:t>
            </a:r>
            <a:r>
              <a:rPr lang="sl-SI" sz="2400" b="1" dirty="0" smtClean="0"/>
              <a:t>.</a:t>
            </a:r>
            <a:r>
              <a:rPr lang="sl-SI" b="1" dirty="0" smtClean="0"/>
              <a:t>/28</a:t>
            </a:r>
            <a:r>
              <a:rPr lang="sl-SI" sz="2400" b="1" dirty="0" smtClean="0"/>
              <a:t>.</a:t>
            </a:r>
            <a:r>
              <a:rPr lang="sl-SI" b="1" dirty="0" smtClean="0"/>
              <a:t> april 2012</a:t>
            </a:r>
            <a:endParaRPr lang="sl-SI" b="1" dirty="0"/>
          </a:p>
        </p:txBody>
      </p:sp>
      <p:pic>
        <p:nvPicPr>
          <p:cNvPr id="19" name="Picture 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8841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280" y="5913276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Skupina 23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15" name="Slika 14" descr="ceec.eps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16" name="Slika 15" descr="bvv_c_3.eps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23" name="Picture 5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054" y="381281"/>
            <a:ext cx="8376313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Skupina 32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34" name="Slika 33" descr="ceec.eps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35" name="Slika 34" descr="bvv_c_3.eps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36" name="Picture 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Skupina 36"/>
          <p:cNvGrpSpPr/>
          <p:nvPr/>
        </p:nvGrpSpPr>
        <p:grpSpPr>
          <a:xfrm>
            <a:off x="306192" y="981205"/>
            <a:ext cx="2087073" cy="5076087"/>
            <a:chOff x="306192" y="981205"/>
            <a:chExt cx="2087073" cy="5076087"/>
          </a:xfrm>
        </p:grpSpPr>
        <p:pic>
          <p:nvPicPr>
            <p:cNvPr id="38" name="Slika 37" descr="IBF_rgb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130" y="981205"/>
              <a:ext cx="648000" cy="648000"/>
            </a:xfrm>
            <a:prstGeom prst="rect">
              <a:avLst/>
            </a:prstGeom>
          </p:spPr>
        </p:pic>
        <p:pic>
          <p:nvPicPr>
            <p:cNvPr id="39" name="Slika 38" descr="MOBITEX_2012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1800" y="2653401"/>
              <a:ext cx="1836738" cy="322820"/>
            </a:xfrm>
            <a:prstGeom prst="rect">
              <a:avLst/>
            </a:prstGeom>
          </p:spPr>
        </p:pic>
        <p:pic>
          <p:nvPicPr>
            <p:cNvPr id="40" name="Slika 39" descr="SHK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5130" y="1702999"/>
              <a:ext cx="648000" cy="648000"/>
            </a:xfrm>
            <a:prstGeom prst="rect">
              <a:avLst/>
            </a:prstGeom>
          </p:spPr>
        </p:pic>
        <p:pic>
          <p:nvPicPr>
            <p:cNvPr id="41" name="Slika 40" descr="urbisinvest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6192" y="4581292"/>
              <a:ext cx="2087073" cy="1476000"/>
            </a:xfrm>
            <a:prstGeom prst="rect">
              <a:avLst/>
            </a:prstGeom>
          </p:spPr>
        </p:pic>
        <p:pic>
          <p:nvPicPr>
            <p:cNvPr id="42" name="Slika 41" descr="URBIS_technologie_pc.eps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5130" y="3946367"/>
              <a:ext cx="648000" cy="648000"/>
            </a:xfrm>
            <a:prstGeom prst="rect">
              <a:avLst/>
            </a:prstGeom>
          </p:spPr>
        </p:pic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01320" y="3218977"/>
              <a:ext cx="648000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7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PoljeZBesedilom 43"/>
          <p:cNvSpPr txBox="1"/>
          <p:nvPr/>
        </p:nvSpPr>
        <p:spPr>
          <a:xfrm>
            <a:off x="2658799" y="152636"/>
            <a:ext cx="5065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/>
              <a:t>Mednarodni strokovni sejmi</a:t>
            </a:r>
            <a:endParaRPr lang="sl-SI" sz="3200" b="1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bvv_c_3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708" y="-279412"/>
            <a:ext cx="7632911" cy="763291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4195813"/>
            <a:ext cx="9151694" cy="229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604" y="592321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56" y="638841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8841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054" y="381281"/>
            <a:ext cx="8376313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IBF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130" y="981205"/>
            <a:ext cx="648000" cy="648000"/>
          </a:xfrm>
          <a:prstGeom prst="rect">
            <a:avLst/>
          </a:prstGeom>
        </p:spPr>
      </p:pic>
      <p:pic>
        <p:nvPicPr>
          <p:cNvPr id="8" name="Slika 7" descr="MOBITEX_2012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800" y="2653401"/>
            <a:ext cx="1836738" cy="322820"/>
          </a:xfrm>
          <a:prstGeom prst="rect">
            <a:avLst/>
          </a:prstGeom>
        </p:spPr>
      </p:pic>
      <p:pic>
        <p:nvPicPr>
          <p:cNvPr id="10" name="Slika 9" descr="SH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130" y="1702999"/>
            <a:ext cx="648000" cy="648000"/>
          </a:xfrm>
          <a:prstGeom prst="rect">
            <a:avLst/>
          </a:prstGeom>
        </p:spPr>
      </p:pic>
      <p:pic>
        <p:nvPicPr>
          <p:cNvPr id="11" name="Slika 10" descr="urbisinves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192" y="4581292"/>
            <a:ext cx="2087073" cy="1476000"/>
          </a:xfrm>
          <a:prstGeom prst="rect">
            <a:avLst/>
          </a:prstGeom>
        </p:spPr>
      </p:pic>
      <p:pic>
        <p:nvPicPr>
          <p:cNvPr id="12" name="Slika 11" descr="URBIS_technologie_pc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5130" y="3946367"/>
            <a:ext cx="648000" cy="6480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1320" y="3218977"/>
            <a:ext cx="648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ravokotnik 16"/>
          <p:cNvSpPr/>
          <p:nvPr/>
        </p:nvSpPr>
        <p:spPr>
          <a:xfrm>
            <a:off x="2339689" y="440668"/>
            <a:ext cx="6624799" cy="5501034"/>
          </a:xfrm>
          <a:prstGeom prst="rect">
            <a:avLst/>
          </a:prstGeom>
          <a:solidFill>
            <a:schemeClr val="bg1">
              <a:alpha val="88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grpSp>
        <p:nvGrpSpPr>
          <p:cNvPr id="2" name="Skupina 32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34" name="Slika 33" descr="ceec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35" name="Slika 34" descr="bvv_c_3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36" name="Picture 5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PoljeZBesedilom 18"/>
          <p:cNvSpPr txBox="1"/>
          <p:nvPr/>
        </p:nvSpPr>
        <p:spPr>
          <a:xfrm>
            <a:off x="2662863" y="152636"/>
            <a:ext cx="542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 dirty="0" smtClean="0"/>
              <a:t>Mednarodni strokovni sejmi za</a:t>
            </a:r>
            <a:endParaRPr lang="sl-SI" sz="3200" b="1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2674483" y="1070053"/>
            <a:ext cx="207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gradbeništvo</a:t>
            </a:r>
            <a:endParaRPr lang="sl-SI" sz="2800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2673724" y="1695654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sl-SI" sz="2800" dirty="0" smtClean="0"/>
              <a:t>sanitarno opremo, ogrevanje</a:t>
            </a:r>
            <a:r>
              <a:rPr lang="sl-SI" sz="2800" dirty="0" smtClean="0"/>
              <a:t>, klimo</a:t>
            </a:r>
            <a:endParaRPr lang="sl-SI" sz="2800" dirty="0" smtClean="0"/>
          </a:p>
          <a:p>
            <a:pPr>
              <a:lnSpc>
                <a:spcPts val="2400"/>
              </a:lnSpc>
            </a:pPr>
            <a:r>
              <a:rPr lang="sl-SI" sz="2800" dirty="0" err="1" smtClean="0"/>
              <a:t>elektro</a:t>
            </a:r>
            <a:r>
              <a:rPr lang="sl-SI" sz="2800" dirty="0" smtClean="0"/>
              <a:t> instalacije i</a:t>
            </a:r>
            <a:r>
              <a:rPr lang="sl-SI" sz="2800" dirty="0" smtClean="0"/>
              <a:t>n </a:t>
            </a:r>
            <a:r>
              <a:rPr lang="sl-SI" sz="2800" dirty="0" smtClean="0"/>
              <a:t>avtomatizacijo zgradb</a:t>
            </a:r>
            <a:endParaRPr lang="sl-SI" sz="2800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2673911" y="2529377"/>
            <a:ext cx="485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pohištvo in notranje oblikovanje</a:t>
            </a:r>
            <a:endParaRPr lang="sl-SI" sz="2800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2673911" y="3311305"/>
            <a:ext cx="2511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za </a:t>
            </a:r>
            <a:r>
              <a:rPr lang="sl-SI" sz="2800" dirty="0" smtClean="0"/>
              <a:t>zaščito okolja</a:t>
            </a:r>
            <a:endParaRPr lang="sl-SI" sz="2800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2667815" y="3969060"/>
            <a:ext cx="54702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sl-SI" sz="2800" dirty="0" smtClean="0"/>
              <a:t>komunalno tehnologijo </a:t>
            </a:r>
            <a:r>
              <a:rPr lang="sl-SI" sz="2800" dirty="0" smtClean="0"/>
              <a:t>ter opremo</a:t>
            </a:r>
          </a:p>
          <a:p>
            <a:pPr>
              <a:lnSpc>
                <a:spcPts val="2400"/>
              </a:lnSpc>
            </a:pPr>
            <a:r>
              <a:rPr lang="sl-SI" sz="2800" dirty="0" smtClean="0"/>
              <a:t>m</a:t>
            </a:r>
            <a:r>
              <a:rPr lang="sl-SI" sz="2800" dirty="0" smtClean="0"/>
              <a:t>est in lokalnih skupnosti</a:t>
            </a:r>
            <a:endParaRPr lang="sl-SI" sz="2800" dirty="0"/>
          </a:p>
        </p:txBody>
      </p:sp>
      <p:sp>
        <p:nvSpPr>
          <p:cNvPr id="25" name="PoljeZBesedilom 24"/>
          <p:cNvSpPr txBox="1"/>
          <p:nvPr/>
        </p:nvSpPr>
        <p:spPr>
          <a:xfrm>
            <a:off x="2674890" y="4828002"/>
            <a:ext cx="4231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sl-SI" sz="2800" dirty="0" smtClean="0"/>
              <a:t>investicije, </a:t>
            </a:r>
            <a:r>
              <a:rPr lang="sl-SI" sz="2800" dirty="0" err="1" smtClean="0"/>
              <a:t>nepremičinske</a:t>
            </a:r>
            <a:endParaRPr lang="sl-SI" sz="2800" dirty="0" smtClean="0"/>
          </a:p>
          <a:p>
            <a:pPr>
              <a:lnSpc>
                <a:spcPts val="2400"/>
              </a:lnSpc>
            </a:pPr>
            <a:r>
              <a:rPr lang="sl-SI" sz="2800" dirty="0" smtClean="0"/>
              <a:t>p</a:t>
            </a:r>
            <a:r>
              <a:rPr lang="sl-SI" sz="2800" dirty="0" smtClean="0"/>
              <a:t>rojekte in </a:t>
            </a:r>
            <a:r>
              <a:rPr lang="sl-SI" sz="2800" dirty="0" smtClean="0"/>
              <a:t>regionalni razvoj</a:t>
            </a:r>
            <a:endParaRPr lang="sl-SI" sz="2800" dirty="0"/>
          </a:p>
        </p:txBody>
      </p:sp>
      <p:pic>
        <p:nvPicPr>
          <p:cNvPr id="27" name="Picture 5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7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67506" y="691356"/>
            <a:ext cx="8408987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431800" y="620688"/>
            <a:ext cx="8640763" cy="5501034"/>
          </a:xfrm>
          <a:prstGeom prst="rect">
            <a:avLst/>
          </a:prstGeom>
          <a:solidFill>
            <a:schemeClr val="bg1">
              <a:alpha val="79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grpSp>
        <p:nvGrpSpPr>
          <p:cNvPr id="6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 descr="IBF_rg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5130" y="981205"/>
            <a:ext cx="648000" cy="648000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1295636" y="872716"/>
            <a:ext cx="730591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načrtovanje, arhitektura, </a:t>
            </a:r>
            <a:r>
              <a:rPr lang="sl-SI" sz="2000" b="1" dirty="0" err="1" smtClean="0"/>
              <a:t>design</a:t>
            </a:r>
            <a:r>
              <a:rPr lang="sl-SI" sz="2000" b="1" dirty="0" smtClean="0"/>
              <a:t>, inženiring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trgovina in tehnologija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gradbeni materiali , izdelki in elementi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izolacijski materiali , izdelki in sistemi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nekovinski materiali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reciklaža gradbenih materialov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gradbeni stroji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stroji za proizvodnjo in obdelavo gradbenih materialov in izdelkov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instrumenti in orodja za gradbeno industrijo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načrtovanje, zakonodaja, tehnični standardi, testiranje…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programska in strojna oprema za gradbeno  industrijo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svetovanje, finance, strokovna literatura, izobraževanje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293" y="1376772"/>
            <a:ext cx="832418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431800" y="1016000"/>
            <a:ext cx="8640763" cy="4968691"/>
          </a:xfrm>
          <a:prstGeom prst="rect">
            <a:avLst/>
          </a:prstGeom>
          <a:solidFill>
            <a:schemeClr val="bg1">
              <a:alpha val="79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 descr="SH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5130" y="980728"/>
            <a:ext cx="648000" cy="648000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1295636" y="872716"/>
            <a:ext cx="618669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ogrevanje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prezračevanje, klima in hlajenje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sanitarna oprema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armature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pipe, cevi, spojnice, deli in pripomočki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črpalke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meritve, kontrola in procesne tehnike za zgradbe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transportna oprema v zgradbah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tehnična oprema v zgradbah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orodja, pripomočki in informacijska tehnologija za 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 montažerje in inštalaterje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trgovina na debelo 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programska in strojna oprema za gradbeno  industrijo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svetovanje, finance, strokovna literatura, izobraževanje</a:t>
            </a:r>
          </a:p>
          <a:p>
            <a:pPr>
              <a:buFont typeface="Arial" pitchFamily="34" charset="0"/>
              <a:buChar char="•"/>
            </a:pPr>
            <a:endParaRPr lang="sl-SI" sz="2000" b="1" dirty="0" smtClean="0"/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err="1" smtClean="0"/>
              <a:t>elektro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1016000"/>
            <a:ext cx="7578052" cy="496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431800" y="656692"/>
            <a:ext cx="8640763" cy="5436604"/>
          </a:xfrm>
          <a:prstGeom prst="rect">
            <a:avLst/>
          </a:prstGeom>
          <a:solidFill>
            <a:schemeClr val="bg1">
              <a:alpha val="79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 descr="MOBITEX_2012.eps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1800" y="1016732"/>
            <a:ext cx="1836738" cy="322820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2771775" y="872716"/>
            <a:ext cx="518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pohištvo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pripomočki in materiali za proizvodnjo</a:t>
            </a:r>
          </a:p>
          <a:p>
            <a:r>
              <a:rPr lang="sl-SI" sz="2000" b="1" dirty="0" smtClean="0"/>
              <a:t>   pohištva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tekstil za dom in gospodinjstvo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literatura, programska oprema,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izobraževanje, storitve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1922612"/>
            <a:ext cx="10298681" cy="258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431800" y="836713"/>
            <a:ext cx="8928732" cy="5040560"/>
          </a:xfrm>
          <a:prstGeom prst="rect">
            <a:avLst/>
          </a:prstGeom>
          <a:solidFill>
            <a:schemeClr val="bg1">
              <a:alpha val="86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320" y="980728"/>
            <a:ext cx="648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jeZBesedilom 15"/>
          <p:cNvSpPr txBox="1"/>
          <p:nvPr/>
        </p:nvSpPr>
        <p:spPr>
          <a:xfrm>
            <a:off x="1295637" y="872716"/>
            <a:ext cx="64447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protipoplavna zaščita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obdelava odpadkov, ponovna raba</a:t>
            </a:r>
            <a:endParaRPr lang="sl-SI" sz="2000" b="1" dirty="0" smtClean="0"/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čiščenje zraka in dimnih plinov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zmanjševanje hrupa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zaščita zemlje in krajine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okolju prijazne tehnike za kmetijstvo, predelavo hrane in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industrijo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sanacija starih objektov oziroma starih okoljskih 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obremenitev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sanacija posledic ekoloških nesreč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instrumenti za nadzor v okolju in prostoru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strokovna literatura, izobraževanje, storitve, strokovna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 združenja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83" y="1304855"/>
            <a:ext cx="8568085" cy="431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71438" y="656693"/>
            <a:ext cx="9001125" cy="5220580"/>
          </a:xfrm>
          <a:prstGeom prst="rect">
            <a:avLst/>
          </a:prstGeom>
          <a:solidFill>
            <a:schemeClr val="bg1">
              <a:alpha val="79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 descr="URBIS_technologie_pc.eps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5130" y="980728"/>
            <a:ext cx="648000" cy="648000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1295637" y="872716"/>
            <a:ext cx="64447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mestna infrastruktura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proizvodnja elektrike, toplote in pare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mestni promet, parkirišča in bencinske črpalke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krajinska arhitektura in vzdrževanje krajine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mestna razsvetljava, osvetlitve zanimivih objektov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komunalno pohištvo in oprema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oprema in storitve za vzdrževanje čistoče v mestih in 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 naseljih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odlaganje odpadkov in čiščenje odpadnih voda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programska oprema za mestne občine in lokalno</a:t>
            </a:r>
          </a:p>
          <a:p>
            <a:r>
              <a:rPr lang="sl-SI" sz="2000" b="1" dirty="0" smtClean="0"/>
              <a:t>  samoupravo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oprema in sistemi za šole in izobraževalne centre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oprema za igrišča in športne objekte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televizijski, radijski in telekomunikacijski sistemi za mesta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oglaševanje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444" y="1594847"/>
            <a:ext cx="6400916" cy="435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-180528" y="1376362"/>
            <a:ext cx="8640763" cy="4608921"/>
          </a:xfrm>
          <a:prstGeom prst="rect">
            <a:avLst/>
          </a:prstGeom>
          <a:solidFill>
            <a:schemeClr val="bg1">
              <a:alpha val="79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lika 13" descr="urbisinves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6192" y="872716"/>
            <a:ext cx="2087073" cy="1476000"/>
          </a:xfrm>
          <a:prstGeom prst="rect">
            <a:avLst/>
          </a:prstGeom>
        </p:spPr>
      </p:pic>
      <p:sp>
        <p:nvSpPr>
          <p:cNvPr id="16" name="PoljeZBesedilom 15"/>
          <p:cNvSpPr txBox="1"/>
          <p:nvPr/>
        </p:nvSpPr>
        <p:spPr>
          <a:xfrm>
            <a:off x="2771775" y="872716"/>
            <a:ext cx="51847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načrtovanje in programi za regionalni razvoj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predstavitve razvojnih in investicijskih</a:t>
            </a:r>
          </a:p>
          <a:p>
            <a:r>
              <a:rPr lang="sl-SI" sz="2000" b="1" dirty="0" smtClean="0"/>
              <a:t>   projektov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predstavitve poslovnih dejavnosti mest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tehnološki parki, poslovna središča ipd.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ponudba industrijskih kompleksov in 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 nepremičnin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financiranje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nepremičninske agencije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združenja mest, naselij in vasi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mednarodno sodelovanje med regijami in  </a:t>
            </a:r>
          </a:p>
          <a:p>
            <a:r>
              <a:rPr lang="sl-SI" sz="2000" b="1" dirty="0" smtClean="0"/>
              <a:t> </a:t>
            </a:r>
            <a:r>
              <a:rPr lang="sl-SI" sz="2000" b="1" dirty="0" smtClean="0"/>
              <a:t>  mesti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regionalna politika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</a:t>
            </a:r>
            <a:r>
              <a:rPr lang="sl-SI" sz="2000" b="1" dirty="0" smtClean="0"/>
              <a:t>izobraževanje in informacije za javno upravo</a:t>
            </a:r>
            <a:endParaRPr lang="sl-S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28700"/>
            <a:ext cx="7041946" cy="57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431800" y="584684"/>
            <a:ext cx="8208652" cy="6012667"/>
          </a:xfrm>
          <a:prstGeom prst="rect">
            <a:avLst/>
          </a:prstGeom>
          <a:solidFill>
            <a:schemeClr val="bg1">
              <a:alpha val="79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jeZBesedilom 13"/>
          <p:cNvSpPr txBox="1"/>
          <p:nvPr/>
        </p:nvSpPr>
        <p:spPr>
          <a:xfrm>
            <a:off x="323528" y="2219957"/>
            <a:ext cx="197130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/>
              <a:t>Neto m2</a:t>
            </a:r>
          </a:p>
          <a:p>
            <a:endParaRPr lang="sl-SI" sz="2000" dirty="0" smtClean="0"/>
          </a:p>
          <a:p>
            <a:r>
              <a:rPr lang="sl-SI" sz="2000" dirty="0" smtClean="0"/>
              <a:t>Razstavljavci (vsi)</a:t>
            </a:r>
          </a:p>
          <a:p>
            <a:r>
              <a:rPr lang="sl-SI" sz="2000" dirty="0" smtClean="0"/>
              <a:t>- od tega tuji </a:t>
            </a:r>
          </a:p>
          <a:p>
            <a:endParaRPr lang="sl-SI" sz="2000" dirty="0" smtClean="0"/>
          </a:p>
          <a:p>
            <a:endParaRPr lang="sl-SI" sz="2000" dirty="0" smtClean="0"/>
          </a:p>
          <a:p>
            <a:r>
              <a:rPr lang="sl-SI" sz="2000" dirty="0" smtClean="0"/>
              <a:t>Št. držav</a:t>
            </a:r>
          </a:p>
          <a:p>
            <a:endParaRPr lang="sl-SI" sz="2000" dirty="0" smtClean="0"/>
          </a:p>
          <a:p>
            <a:r>
              <a:rPr lang="sl-SI" sz="2000" dirty="0" smtClean="0"/>
              <a:t>Obiskovalci</a:t>
            </a:r>
          </a:p>
          <a:p>
            <a:pPr>
              <a:buFontTx/>
              <a:buChar char="-"/>
            </a:pPr>
            <a:r>
              <a:rPr lang="sl-SI" sz="2000" dirty="0" smtClean="0"/>
              <a:t> od tega tuji</a:t>
            </a:r>
          </a:p>
          <a:p>
            <a:pPr>
              <a:buFontTx/>
              <a:buChar char="-"/>
            </a:pPr>
            <a:r>
              <a:rPr lang="sl-SI" sz="2000" dirty="0" smtClean="0"/>
              <a:t> </a:t>
            </a:r>
            <a:r>
              <a:rPr lang="sl-SI" sz="2000" dirty="0" smtClean="0"/>
              <a:t>iz držav</a:t>
            </a:r>
          </a:p>
          <a:p>
            <a:endParaRPr lang="sl-SI" dirty="0" smtClean="0"/>
          </a:p>
          <a:p>
            <a:pPr>
              <a:buFontTx/>
              <a:buChar char="-"/>
            </a:pPr>
            <a:endParaRPr lang="sl-SI" dirty="0"/>
          </a:p>
        </p:txBody>
      </p:sp>
      <p:sp>
        <p:nvSpPr>
          <p:cNvPr id="21" name="Pravokotnik 20"/>
          <p:cNvSpPr/>
          <p:nvPr/>
        </p:nvSpPr>
        <p:spPr>
          <a:xfrm>
            <a:off x="2267744" y="2240868"/>
            <a:ext cx="5436604" cy="32453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ravokotnik 21"/>
          <p:cNvSpPr/>
          <p:nvPr/>
        </p:nvSpPr>
        <p:spPr>
          <a:xfrm>
            <a:off x="2303748" y="2925130"/>
            <a:ext cx="5436604" cy="93591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Pravokotnik 22"/>
          <p:cNvSpPr/>
          <p:nvPr/>
        </p:nvSpPr>
        <p:spPr>
          <a:xfrm>
            <a:off x="2339752" y="4076576"/>
            <a:ext cx="5436604" cy="32453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/>
          <p:cNvSpPr txBox="1"/>
          <p:nvPr/>
        </p:nvSpPr>
        <p:spPr>
          <a:xfrm>
            <a:off x="2233215" y="2226930"/>
            <a:ext cx="8980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sz="2000" dirty="0" smtClean="0"/>
              <a:t>29.900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561</a:t>
            </a:r>
          </a:p>
          <a:p>
            <a:pPr algn="r"/>
            <a:r>
              <a:rPr lang="sl-SI" sz="2000" dirty="0" smtClean="0"/>
              <a:t>120</a:t>
            </a:r>
          </a:p>
          <a:p>
            <a:pPr algn="r"/>
            <a:r>
              <a:rPr lang="sl-SI" sz="2000" dirty="0" smtClean="0"/>
              <a:t>(21 %)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18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3106922" y="2233903"/>
            <a:ext cx="8419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sz="2000" dirty="0" smtClean="0"/>
              <a:t>5.000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157</a:t>
            </a:r>
          </a:p>
          <a:p>
            <a:pPr algn="r"/>
            <a:r>
              <a:rPr lang="sl-SI" sz="2000" dirty="0" smtClean="0"/>
              <a:t>15</a:t>
            </a:r>
          </a:p>
          <a:p>
            <a:pPr algn="r"/>
            <a:r>
              <a:rPr lang="sl-SI" sz="2000" dirty="0" smtClean="0"/>
              <a:t>(10 %)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8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4039828" y="2240876"/>
            <a:ext cx="76822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sz="2000" dirty="0" smtClean="0"/>
              <a:t>4.300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103</a:t>
            </a:r>
          </a:p>
          <a:p>
            <a:pPr algn="r"/>
            <a:r>
              <a:rPr lang="sl-SI" sz="2000" dirty="0" smtClean="0"/>
              <a:t>9</a:t>
            </a:r>
          </a:p>
          <a:p>
            <a:pPr algn="r"/>
            <a:r>
              <a:rPr lang="sl-SI" sz="2000" dirty="0" smtClean="0"/>
              <a:t>(9 %)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6</a:t>
            </a:r>
          </a:p>
        </p:txBody>
      </p:sp>
      <p:sp>
        <p:nvSpPr>
          <p:cNvPr id="24" name="Pravokotnik 23"/>
          <p:cNvSpPr/>
          <p:nvPr/>
        </p:nvSpPr>
        <p:spPr>
          <a:xfrm>
            <a:off x="2339752" y="4689326"/>
            <a:ext cx="5436604" cy="93591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chemeClr val="tx1"/>
                </a:solidFill>
              </a:rPr>
              <a:t>66.326</a:t>
            </a:r>
          </a:p>
          <a:p>
            <a:pPr algn="ctr"/>
            <a:r>
              <a:rPr lang="sl-SI" sz="2000" dirty="0" smtClean="0">
                <a:solidFill>
                  <a:schemeClr val="tx1"/>
                </a:solidFill>
              </a:rPr>
              <a:t>Približno 5 % tujih</a:t>
            </a:r>
          </a:p>
          <a:p>
            <a:pPr algn="ctr"/>
            <a:r>
              <a:rPr lang="sl-SI" sz="2000" dirty="0" smtClean="0">
                <a:solidFill>
                  <a:schemeClr val="tx1"/>
                </a:solidFill>
              </a:rPr>
              <a:t>iz 37 držav</a:t>
            </a:r>
            <a:endParaRPr lang="sl-SI" sz="2000" dirty="0">
              <a:solidFill>
                <a:schemeClr val="tx1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4911758" y="2247849"/>
            <a:ext cx="8419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sz="2000" dirty="0" smtClean="0"/>
              <a:t>600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35</a:t>
            </a:r>
          </a:p>
          <a:p>
            <a:pPr algn="r"/>
            <a:r>
              <a:rPr lang="sl-SI" sz="2000" dirty="0" smtClean="0"/>
              <a:t>4</a:t>
            </a:r>
          </a:p>
          <a:p>
            <a:pPr algn="r"/>
            <a:r>
              <a:rPr lang="sl-SI" sz="2000" dirty="0" smtClean="0"/>
              <a:t>(11 %)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5952968" y="2254822"/>
            <a:ext cx="7682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sz="2000" dirty="0" smtClean="0"/>
              <a:t>1.700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29</a:t>
            </a:r>
          </a:p>
          <a:p>
            <a:pPr algn="r"/>
            <a:r>
              <a:rPr lang="sl-SI" sz="2000" dirty="0" smtClean="0"/>
              <a:t>1</a:t>
            </a:r>
          </a:p>
          <a:p>
            <a:pPr algn="r"/>
            <a:r>
              <a:rPr lang="sl-SI" sz="2000" dirty="0" smtClean="0"/>
              <a:t>(3 %)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7027675" y="2261795"/>
            <a:ext cx="7121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sz="2000" dirty="0" smtClean="0"/>
              <a:t>600</a:t>
            </a:r>
          </a:p>
          <a:p>
            <a:pPr algn="r"/>
            <a:endParaRPr lang="sl-SI" sz="2000" dirty="0" smtClean="0"/>
          </a:p>
          <a:p>
            <a:pPr algn="r"/>
            <a:r>
              <a:rPr lang="sl-SI" sz="2000" dirty="0" smtClean="0"/>
              <a:t>46</a:t>
            </a:r>
          </a:p>
          <a:p>
            <a:pPr algn="r"/>
            <a:r>
              <a:rPr lang="sl-SI" sz="2000" dirty="0" smtClean="0"/>
              <a:t>3</a:t>
            </a:r>
            <a:endParaRPr lang="sl-SI" sz="2000" dirty="0" smtClean="0"/>
          </a:p>
          <a:p>
            <a:pPr algn="r"/>
            <a:r>
              <a:rPr lang="sl-SI" sz="2000" dirty="0" smtClean="0"/>
              <a:t>(7 %)</a:t>
            </a:r>
          </a:p>
        </p:txBody>
      </p:sp>
      <p:sp>
        <p:nvSpPr>
          <p:cNvPr id="25" name="PoljeZBesedilom 24"/>
          <p:cNvSpPr txBox="1"/>
          <p:nvPr/>
        </p:nvSpPr>
        <p:spPr>
          <a:xfrm>
            <a:off x="2439633" y="1432120"/>
            <a:ext cx="800219" cy="7367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l-SI" sz="4000" dirty="0" smtClean="0"/>
              <a:t>IBF</a:t>
            </a:r>
            <a:endParaRPr lang="sl-SI" sz="4000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3267725" y="1255790"/>
            <a:ext cx="800219" cy="9130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l-SI" sz="4000" dirty="0" smtClean="0"/>
              <a:t>SHK</a:t>
            </a:r>
            <a:endParaRPr lang="sl-SI" sz="4000" dirty="0"/>
          </a:p>
        </p:txBody>
      </p:sp>
      <p:sp>
        <p:nvSpPr>
          <p:cNvPr id="27" name="PoljeZBesedilom 26"/>
          <p:cNvSpPr txBox="1"/>
          <p:nvPr/>
        </p:nvSpPr>
        <p:spPr>
          <a:xfrm>
            <a:off x="4095817" y="357100"/>
            <a:ext cx="800219" cy="182473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l-SI" sz="4000" dirty="0" err="1" smtClean="0"/>
              <a:t>Mobitex</a:t>
            </a:r>
            <a:endParaRPr lang="sl-SI" sz="4000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5031921" y="253115"/>
            <a:ext cx="800219" cy="194168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l-SI" sz="4000" dirty="0" err="1" smtClean="0"/>
              <a:t>Envibrno</a:t>
            </a:r>
            <a:endParaRPr lang="sl-SI" sz="4000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5968025" y="206388"/>
            <a:ext cx="800219" cy="200138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l-SI" sz="4000" dirty="0" smtClean="0"/>
              <a:t>U. </a:t>
            </a:r>
            <a:r>
              <a:rPr lang="sl-SI" sz="4000" dirty="0" err="1" smtClean="0"/>
              <a:t>Techn</a:t>
            </a:r>
            <a:r>
              <a:rPr lang="sl-SI" sz="4000" dirty="0" smtClean="0"/>
              <a:t>.</a:t>
            </a:r>
            <a:endParaRPr lang="sl-SI" sz="4000" dirty="0"/>
          </a:p>
        </p:txBody>
      </p:sp>
      <p:sp>
        <p:nvSpPr>
          <p:cNvPr id="30" name="PoljeZBesedilom 29"/>
          <p:cNvSpPr txBox="1"/>
          <p:nvPr/>
        </p:nvSpPr>
        <p:spPr>
          <a:xfrm>
            <a:off x="6934609" y="194673"/>
            <a:ext cx="800219" cy="202606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sl-SI" sz="4000" dirty="0" smtClean="0"/>
              <a:t>U. </a:t>
            </a:r>
            <a:r>
              <a:rPr lang="sl-SI" sz="4000" dirty="0" err="1" smtClean="0"/>
              <a:t>Invest</a:t>
            </a:r>
            <a:r>
              <a:rPr lang="sl-SI" sz="4000" dirty="0" smtClean="0"/>
              <a:t>.</a:t>
            </a:r>
            <a:endParaRPr lang="sl-SI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4" y="985736"/>
            <a:ext cx="7916779" cy="514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431800" y="656692"/>
            <a:ext cx="8640763" cy="5508612"/>
          </a:xfrm>
          <a:prstGeom prst="rect">
            <a:avLst/>
          </a:prstGeom>
          <a:solidFill>
            <a:schemeClr val="bg1">
              <a:alpha val="79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jeZBesedilom 13"/>
          <p:cNvSpPr txBox="1"/>
          <p:nvPr/>
        </p:nvSpPr>
        <p:spPr>
          <a:xfrm>
            <a:off x="935596" y="904652"/>
            <a:ext cx="739196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 smtClean="0"/>
              <a:t>Cene neopremljenega razstavnega prostora</a:t>
            </a:r>
          </a:p>
          <a:p>
            <a:endParaRPr lang="sl-SI" sz="2800" dirty="0" smtClean="0"/>
          </a:p>
          <a:p>
            <a:r>
              <a:rPr lang="sl-SI" sz="2800" b="1" u="sng" dirty="0" smtClean="0"/>
              <a:t>Tip stojnice		Cena</a:t>
            </a:r>
          </a:p>
          <a:p>
            <a:r>
              <a:rPr lang="sl-SI" sz="2800" dirty="0" smtClean="0"/>
              <a:t>Vrstna 		90 – 135 €/m2</a:t>
            </a:r>
          </a:p>
          <a:p>
            <a:r>
              <a:rPr lang="sl-SI" sz="2800" dirty="0" smtClean="0"/>
              <a:t>Kotna			+ 10 %</a:t>
            </a:r>
          </a:p>
          <a:p>
            <a:r>
              <a:rPr lang="sl-SI" sz="2800" dirty="0" smtClean="0"/>
              <a:t>Čelna			+ 15 %</a:t>
            </a:r>
          </a:p>
          <a:p>
            <a:r>
              <a:rPr lang="sl-SI" sz="2800" dirty="0" smtClean="0"/>
              <a:t>Otok			+ 20 %</a:t>
            </a:r>
          </a:p>
          <a:p>
            <a:endParaRPr lang="sl-SI" sz="2800" dirty="0" smtClean="0"/>
          </a:p>
          <a:p>
            <a:r>
              <a:rPr lang="sl-SI" sz="2800" dirty="0" smtClean="0"/>
              <a:t>Prijavnina		250 – 325 € </a:t>
            </a:r>
            <a:endParaRPr lang="sl-SI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3" name="Slika 2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4" name="Slika 3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eden_3000_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7956550" cy="5661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buildings_pavilion_a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45" y="-819472"/>
            <a:ext cx="9152089" cy="6480720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3" name="Slika 2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4" name="Slika 3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eden_3000_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" y="-1"/>
            <a:ext cx="7956551" cy="566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3" name="Slika 2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4" name="Slika 3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eden_3000_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5873" y="-1"/>
            <a:ext cx="8012249" cy="566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3" name="Slika 2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4" name="Slika 3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76" y="6391803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596" y="6393235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90711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22659"/>
            <a:ext cx="468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eden_3000_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08" y="-306389"/>
            <a:ext cx="7956551" cy="5967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Slika 5" descr="exponates_sport_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795282" cy="7065404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Slika 10" descr="jugoslovanska stojnica avtomobil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2009" y="-63674"/>
            <a:ext cx="8028385" cy="5724922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oljeZBesedilom 5"/>
          <p:cNvSpPr txBox="1"/>
          <p:nvPr/>
        </p:nvSpPr>
        <p:spPr>
          <a:xfrm>
            <a:off x="179512" y="5949280"/>
            <a:ext cx="5326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800" dirty="0" smtClean="0"/>
              <a:t>Hvala in na svidenje!</a:t>
            </a:r>
            <a:endParaRPr lang="sl-SI" sz="4800" dirty="0"/>
          </a:p>
        </p:txBody>
      </p:sp>
      <p:pic>
        <p:nvPicPr>
          <p:cNvPr id="11" name="Slika 10" descr="air_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418276"/>
            <a:ext cx="9144000" cy="60795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Slika 5" descr="buildings_pavilion_a_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74892"/>
            <a:ext cx="7956376" cy="5841972"/>
          </a:xfrm>
          <a:prstGeom prst="rect">
            <a:avLst/>
          </a:prstGeom>
        </p:spPr>
      </p:pic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buildings_pavilion_a_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8684" y="-1422817"/>
            <a:ext cx="9832683" cy="7085811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Slika 5" descr="buildings_pavilion_a_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39" y="-10042"/>
            <a:ext cx="7955280" cy="5688918"/>
          </a:xfrm>
          <a:prstGeom prst="rect">
            <a:avLst/>
          </a:prstGeom>
        </p:spPr>
      </p:pic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buildings_whole_view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64704" y="-319677"/>
            <a:ext cx="9721080" cy="7205061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Slika 5" descr="air_06.jpg"/>
          <p:cNvPicPr>
            <a:picLocks noChangeAspect="1"/>
          </p:cNvPicPr>
          <p:nvPr/>
        </p:nvPicPr>
        <p:blipFill>
          <a:blip r:embed="rId5" cstate="print">
            <a:lum bright="-2000" contrast="20000"/>
          </a:blip>
          <a:stretch>
            <a:fillRect/>
          </a:stretch>
        </p:blipFill>
        <p:spPr>
          <a:xfrm>
            <a:off x="-81991" y="-27384"/>
            <a:ext cx="6850235" cy="7020780"/>
          </a:xfrm>
          <a:prstGeom prst="rect">
            <a:avLst/>
          </a:prstGeom>
        </p:spPr>
      </p:pic>
    </p:spTree>
  </p:cSld>
  <p:clrMapOvr>
    <a:masterClrMapping/>
  </p:clrMapOvr>
  <p:transition advTm="2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air_03.jpg"/>
          <p:cNvPicPr>
            <a:picLocks noChangeAspect="1"/>
          </p:cNvPicPr>
          <p:nvPr/>
        </p:nvPicPr>
        <p:blipFill>
          <a:blip r:embed="rId2" cstate="print">
            <a:lum contrast="38000"/>
          </a:blip>
          <a:stretch>
            <a:fillRect/>
          </a:stretch>
        </p:blipFill>
        <p:spPr>
          <a:xfrm>
            <a:off x="0" y="-418276"/>
            <a:ext cx="9180512" cy="6079524"/>
          </a:xfrm>
          <a:prstGeom prst="rect">
            <a:avLst/>
          </a:prstGeom>
        </p:spPr>
      </p:pic>
      <p:grpSp>
        <p:nvGrpSpPr>
          <p:cNvPr id="2" name="Skupina 5"/>
          <p:cNvGrpSpPr/>
          <p:nvPr/>
        </p:nvGrpSpPr>
        <p:grpSpPr>
          <a:xfrm>
            <a:off x="6751320" y="4586652"/>
            <a:ext cx="2497149" cy="2377431"/>
            <a:chOff x="6751320" y="4586652"/>
            <a:chExt cx="2497149" cy="2377431"/>
          </a:xfrm>
        </p:grpSpPr>
        <p:pic>
          <p:nvPicPr>
            <p:cNvPr id="7" name="Slika 6" descr="ceec.eps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1320" y="5652776"/>
              <a:ext cx="1222190" cy="1240567"/>
            </a:xfrm>
            <a:prstGeom prst="rect">
              <a:avLst/>
            </a:prstGeom>
          </p:spPr>
        </p:pic>
        <p:pic>
          <p:nvPicPr>
            <p:cNvPr id="8" name="Slika 7" descr="bvv_c_3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670" y="5621284"/>
              <a:ext cx="1342799" cy="1342799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586652"/>
              <a:ext cx="1187624" cy="108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566</Words>
  <Application>Microsoft Office PowerPoint</Application>
  <PresentationFormat>Diaprojekcija na zaslonu (4:3)</PresentationFormat>
  <Paragraphs>158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36" baseType="lpstr">
      <vt:lpstr>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  <vt:lpstr>Diapozitiv 18</vt:lpstr>
      <vt:lpstr>Diapozitiv 19</vt:lpstr>
      <vt:lpstr>Diapozitiv 20</vt:lpstr>
      <vt:lpstr>Diapozitiv 21</vt:lpstr>
      <vt:lpstr>Diapozitiv 22</vt:lpstr>
      <vt:lpstr>Diapozitiv 23</vt:lpstr>
      <vt:lpstr>Diapozitiv 24</vt:lpstr>
      <vt:lpstr>Diapozitiv 25</vt:lpstr>
      <vt:lpstr>Diapozitiv 26</vt:lpstr>
      <vt:lpstr>Diapozitiv 27</vt:lpstr>
      <vt:lpstr>Diapozitiv 28</vt:lpstr>
      <vt:lpstr>Diapozitiv 29</vt:lpstr>
      <vt:lpstr>Diapozitiv 30</vt:lpstr>
      <vt:lpstr>Diapozitiv 31</vt:lpstr>
      <vt:lpstr>Diapozitiv 32</vt:lpstr>
      <vt:lpstr>Diapozitiv 33</vt:lpstr>
      <vt:lpstr>Diapozitiv 34</vt:lpstr>
      <vt:lpstr>Diapozitiv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Andrej</dc:creator>
  <cp:lastModifiedBy>Andrej</cp:lastModifiedBy>
  <cp:revision>123</cp:revision>
  <dcterms:created xsi:type="dcterms:W3CDTF">2012-04-03T10:07:00Z</dcterms:created>
  <dcterms:modified xsi:type="dcterms:W3CDTF">2012-04-04T10:18:01Z</dcterms:modified>
</cp:coreProperties>
</file>